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he Seasons" charset="1" panose="00000000000000000000"/>
      <p:regular r:id="rId17"/>
    </p:embeddedFont>
    <p:embeddedFont>
      <p:font typeface="Red Hat Display" charset="1" panose="02010503040201060303"/>
      <p:regular r:id="rId18"/>
    </p:embeddedFont>
    <p:embeddedFont>
      <p:font typeface="The Seasons Bold" charset="1" panose="00000000000000000000"/>
      <p:regular r:id="rId19"/>
    </p:embeddedFont>
    <p:embeddedFont>
      <p:font typeface="Safira March" charset="1" panose="020005030000000200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19.png" Type="http://schemas.openxmlformats.org/officeDocument/2006/relationships/image"/><Relationship Id="rId12" Target="../media/image20.svg" Type="http://schemas.openxmlformats.org/officeDocument/2006/relationships/image"/><Relationship Id="rId13" Target="../media/image21.png" Type="http://schemas.openxmlformats.org/officeDocument/2006/relationships/image"/><Relationship Id="rId14" Target="../media/image22.svg" Type="http://schemas.openxmlformats.org/officeDocument/2006/relationships/image"/><Relationship Id="rId15" Target="../media/image23.png" Type="http://schemas.openxmlformats.org/officeDocument/2006/relationships/image"/><Relationship Id="rId16" Target="../media/image24.svg" Type="http://schemas.openxmlformats.org/officeDocument/2006/relationships/image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679733" y="-1879430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27850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84897" y="-1879430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7981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64238" y="8020225"/>
            <a:ext cx="10116447" cy="91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5040">
                <a:solidFill>
                  <a:srgbClr val="1F222B"/>
                </a:solidFill>
                <a:latin typeface="The Seasons"/>
              </a:rPr>
              <a:t>A vida imita a arte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89295" y="9210675"/>
            <a:ext cx="10066332" cy="50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991">
                <a:solidFill>
                  <a:srgbClr val="1F222B"/>
                </a:solidFill>
                <a:latin typeface="Red Hat Display"/>
              </a:rPr>
              <a:t>By Ana Claudia Ferreira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975874" y="-1232165"/>
            <a:ext cx="5810819" cy="5258020"/>
          </a:xfrm>
          <a:custGeom>
            <a:avLst/>
            <a:gdLst/>
            <a:ahLst/>
            <a:cxnLst/>
            <a:rect r="r" b="b" t="t" l="l"/>
            <a:pathLst>
              <a:path h="5258020" w="5810819">
                <a:moveTo>
                  <a:pt x="0" y="0"/>
                </a:moveTo>
                <a:lnTo>
                  <a:pt x="5810819" y="0"/>
                </a:lnTo>
                <a:lnTo>
                  <a:pt x="5810819" y="5258020"/>
                </a:lnTo>
                <a:lnTo>
                  <a:pt x="0" y="52580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09331" y="3879459"/>
            <a:ext cx="9426261" cy="2928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6"/>
              </a:lnSpc>
            </a:pPr>
            <a:r>
              <a:rPr lang="en-US" sz="13099">
                <a:solidFill>
                  <a:srgbClr val="D1B266"/>
                </a:solidFill>
                <a:latin typeface="The Seasons Bold"/>
              </a:rPr>
              <a:t>LIFE IN SCENES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16417"/>
            <a:ext cx="11655340" cy="149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11136">
                <a:solidFill>
                  <a:srgbClr val="1F222B"/>
                </a:solidFill>
                <a:latin typeface="The Seasons Bold"/>
              </a:rPr>
              <a:t>CONCLUSÃO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02131" y="1625183"/>
            <a:ext cx="5359236" cy="7036635"/>
          </a:xfrm>
          <a:custGeom>
            <a:avLst/>
            <a:gdLst/>
            <a:ahLst/>
            <a:cxnLst/>
            <a:rect r="r" b="b" t="t" l="l"/>
            <a:pathLst>
              <a:path h="7036635" w="5359236">
                <a:moveTo>
                  <a:pt x="0" y="0"/>
                </a:moveTo>
                <a:lnTo>
                  <a:pt x="5359236" y="0"/>
                </a:lnTo>
                <a:lnTo>
                  <a:pt x="5359236" y="7036634"/>
                </a:lnTo>
                <a:lnTo>
                  <a:pt x="0" y="703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49317"/>
            <a:ext cx="8115300" cy="448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00824" indent="-550412" lvl="1">
              <a:lnSpc>
                <a:spcPts val="7138"/>
              </a:lnSpc>
              <a:buFont typeface="Arial"/>
              <a:buChar char="•"/>
            </a:pPr>
            <a:r>
              <a:rPr lang="en-US" sz="5098">
                <a:solidFill>
                  <a:srgbClr val="1F222B"/>
                </a:solidFill>
                <a:latin typeface="Red Hat Display"/>
              </a:rPr>
              <a:t>Aprendizado técnico</a:t>
            </a:r>
          </a:p>
          <a:p>
            <a:pPr algn="l" marL="1100824" indent="-550412" lvl="1">
              <a:lnSpc>
                <a:spcPts val="7138"/>
              </a:lnSpc>
              <a:buFont typeface="Arial"/>
              <a:buChar char="•"/>
            </a:pPr>
            <a:r>
              <a:rPr lang="en-US" sz="5098">
                <a:solidFill>
                  <a:srgbClr val="1F222B"/>
                </a:solidFill>
                <a:latin typeface="Red Hat Display"/>
              </a:rPr>
              <a:t>Persistência</a:t>
            </a:r>
          </a:p>
          <a:p>
            <a:pPr algn="l" marL="1100824" indent="-550412" lvl="1">
              <a:lnSpc>
                <a:spcPts val="7138"/>
              </a:lnSpc>
              <a:buFont typeface="Arial"/>
              <a:buChar char="•"/>
            </a:pPr>
            <a:r>
              <a:rPr lang="en-US" sz="5098">
                <a:solidFill>
                  <a:srgbClr val="1F222B"/>
                </a:solidFill>
                <a:latin typeface="Red Hat Display"/>
              </a:rPr>
              <a:t>Resiliência</a:t>
            </a:r>
          </a:p>
          <a:p>
            <a:pPr algn="l" marL="1100824" indent="-550412" lvl="1">
              <a:lnSpc>
                <a:spcPts val="7138"/>
              </a:lnSpc>
              <a:buFont typeface="Arial"/>
              <a:buChar char="•"/>
            </a:pPr>
            <a:r>
              <a:rPr lang="en-US" sz="5098">
                <a:solidFill>
                  <a:srgbClr val="1F222B"/>
                </a:solidFill>
                <a:latin typeface="Red Hat Display"/>
              </a:rPr>
              <a:t>Superação</a:t>
            </a:r>
          </a:p>
          <a:p>
            <a:pPr algn="l" marL="1100824" indent="-550412" lvl="1">
              <a:lnSpc>
                <a:spcPts val="7138"/>
              </a:lnSpc>
              <a:buFont typeface="Arial"/>
              <a:buChar char="•"/>
            </a:pPr>
            <a:r>
              <a:rPr lang="en-US" sz="5098">
                <a:solidFill>
                  <a:srgbClr val="1F222B"/>
                </a:solidFill>
                <a:latin typeface="Red Hat Display"/>
              </a:rPr>
              <a:t>Evolução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51040"/>
            <a:ext cx="18288000" cy="1535960"/>
            <a:chOff x="0" y="0"/>
            <a:chExt cx="6186311" cy="5195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519572"/>
            </a:xfrm>
            <a:custGeom>
              <a:avLst/>
              <a:gdLst/>
              <a:ahLst/>
              <a:cxnLst/>
              <a:rect r="r" b="b" t="t" l="l"/>
              <a:pathLst>
                <a:path h="51957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65539" y="-2216714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84897" y="-2216714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727850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7981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1816" y="5430792"/>
            <a:ext cx="2908538" cy="4610074"/>
          </a:xfrm>
          <a:custGeom>
            <a:avLst/>
            <a:gdLst/>
            <a:ahLst/>
            <a:cxnLst/>
            <a:rect r="r" b="b" t="t" l="l"/>
            <a:pathLst>
              <a:path h="4610074" w="2908538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9059" y="3981045"/>
            <a:ext cx="11209883" cy="257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sz="11552">
                <a:solidFill>
                  <a:srgbClr val="1F222B"/>
                </a:solidFill>
                <a:latin typeface="The Seasons Bold"/>
              </a:rPr>
              <a:t>THANK YOU FOR LISTENING!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4524718" y="4199171"/>
            <a:ext cx="4907024" cy="5841695"/>
          </a:xfrm>
          <a:custGeom>
            <a:avLst/>
            <a:gdLst/>
            <a:ahLst/>
            <a:cxnLst/>
            <a:rect r="r" b="b" t="t" l="l"/>
            <a:pathLst>
              <a:path h="5841695" w="4907024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2622" y="2526446"/>
            <a:ext cx="15816678" cy="161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2"/>
              </a:lnSpc>
            </a:pPr>
            <a:r>
              <a:rPr lang="en-US" sz="12508">
                <a:solidFill>
                  <a:srgbClr val="5F1A1F"/>
                </a:solidFill>
                <a:latin typeface="The Seasons Bold"/>
              </a:rPr>
              <a:t>TÓPICOS PRINCIPAIS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96894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1106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1468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66504" y="6833680"/>
            <a:ext cx="6425675" cy="50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</a:rPr>
              <a:t>IMPACTO SOCIAL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595023">
            <a:off x="1091118" y="6833359"/>
            <a:ext cx="1193495" cy="655337"/>
          </a:xfrm>
          <a:custGeom>
            <a:avLst/>
            <a:gdLst/>
            <a:ahLst/>
            <a:cxnLst/>
            <a:rect r="r" b="b" t="t" l="l"/>
            <a:pathLst>
              <a:path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66504" y="5124751"/>
            <a:ext cx="6425675" cy="39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</a:rPr>
              <a:t>INTRODUÇÃO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595023">
            <a:off x="1091118" y="4988561"/>
            <a:ext cx="1193495" cy="655337"/>
          </a:xfrm>
          <a:custGeom>
            <a:avLst/>
            <a:gdLst/>
            <a:ahLst/>
            <a:cxnLst/>
            <a:rect r="r" b="b" t="t" l="l"/>
            <a:pathLst>
              <a:path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21939" y="5124751"/>
            <a:ext cx="6537361" cy="39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</a:rPr>
              <a:t>MINHA HISTÓRIA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595023">
            <a:off x="9246553" y="4988561"/>
            <a:ext cx="1193495" cy="655337"/>
          </a:xfrm>
          <a:custGeom>
            <a:avLst/>
            <a:gdLst/>
            <a:ahLst/>
            <a:cxnLst/>
            <a:rect r="r" b="b" t="t" l="l"/>
            <a:pathLst>
              <a:path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721939" y="6947980"/>
            <a:ext cx="6537361" cy="39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</a:rPr>
              <a:t>LIFE IN SCENES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2595023">
            <a:off x="9246553" y="6833359"/>
            <a:ext cx="1193495" cy="655337"/>
          </a:xfrm>
          <a:custGeom>
            <a:avLst/>
            <a:gdLst/>
            <a:ahLst/>
            <a:cxnLst/>
            <a:rect r="r" b="b" t="t" l="l"/>
            <a:pathLst>
              <a:path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7712" y="6071749"/>
            <a:ext cx="3517243" cy="3520675"/>
          </a:xfrm>
          <a:custGeom>
            <a:avLst/>
            <a:gdLst/>
            <a:ahLst/>
            <a:cxnLst/>
            <a:rect r="r" b="b" t="t" l="l"/>
            <a:pathLst>
              <a:path h="3520675" w="3517243">
                <a:moveTo>
                  <a:pt x="0" y="0"/>
                </a:moveTo>
                <a:lnTo>
                  <a:pt x="3517244" y="0"/>
                </a:lnTo>
                <a:lnTo>
                  <a:pt x="3517244" y="3520675"/>
                </a:lnTo>
                <a:lnTo>
                  <a:pt x="0" y="352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9088" y="2286000"/>
            <a:ext cx="3445463" cy="3445463"/>
          </a:xfrm>
          <a:custGeom>
            <a:avLst/>
            <a:gdLst/>
            <a:ahLst/>
            <a:cxnLst/>
            <a:rect r="r" b="b" t="t" l="l"/>
            <a:pathLst>
              <a:path h="3445463" w="3445463">
                <a:moveTo>
                  <a:pt x="0" y="0"/>
                </a:moveTo>
                <a:lnTo>
                  <a:pt x="3445462" y="0"/>
                </a:lnTo>
                <a:lnTo>
                  <a:pt x="3445462" y="3445463"/>
                </a:lnTo>
                <a:lnTo>
                  <a:pt x="0" y="3445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33481" y="2286000"/>
            <a:ext cx="3445463" cy="3445463"/>
          </a:xfrm>
          <a:custGeom>
            <a:avLst/>
            <a:gdLst/>
            <a:ahLst/>
            <a:cxnLst/>
            <a:rect r="r" b="b" t="t" l="l"/>
            <a:pathLst>
              <a:path h="3445463" w="3445463">
                <a:moveTo>
                  <a:pt x="0" y="0"/>
                </a:moveTo>
                <a:lnTo>
                  <a:pt x="3445463" y="0"/>
                </a:lnTo>
                <a:lnTo>
                  <a:pt x="3445463" y="3445463"/>
                </a:lnTo>
                <a:lnTo>
                  <a:pt x="0" y="3445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09056" y="2286000"/>
            <a:ext cx="3515890" cy="3445463"/>
          </a:xfrm>
          <a:custGeom>
            <a:avLst/>
            <a:gdLst/>
            <a:ahLst/>
            <a:cxnLst/>
            <a:rect r="r" b="b" t="t" l="l"/>
            <a:pathLst>
              <a:path h="3445463" w="3515890">
                <a:moveTo>
                  <a:pt x="0" y="0"/>
                </a:moveTo>
                <a:lnTo>
                  <a:pt x="3515891" y="0"/>
                </a:lnTo>
                <a:lnTo>
                  <a:pt x="3515891" y="3445463"/>
                </a:lnTo>
                <a:lnTo>
                  <a:pt x="0" y="3445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44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72136" y="6071749"/>
            <a:ext cx="3523207" cy="3524873"/>
          </a:xfrm>
          <a:custGeom>
            <a:avLst/>
            <a:gdLst/>
            <a:ahLst/>
            <a:cxnLst/>
            <a:rect r="r" b="b" t="t" l="l"/>
            <a:pathLst>
              <a:path h="3524873" w="3523207">
                <a:moveTo>
                  <a:pt x="0" y="0"/>
                </a:moveTo>
                <a:lnTo>
                  <a:pt x="3523207" y="0"/>
                </a:lnTo>
                <a:lnTo>
                  <a:pt x="3523207" y="3524873"/>
                </a:lnTo>
                <a:lnTo>
                  <a:pt x="0" y="3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44270" y="2286000"/>
            <a:ext cx="3445463" cy="3445463"/>
          </a:xfrm>
          <a:custGeom>
            <a:avLst/>
            <a:gdLst/>
            <a:ahLst/>
            <a:cxnLst/>
            <a:rect r="r" b="b" t="t" l="l"/>
            <a:pathLst>
              <a:path h="3445463" w="3445463">
                <a:moveTo>
                  <a:pt x="0" y="0"/>
                </a:moveTo>
                <a:lnTo>
                  <a:pt x="3445463" y="0"/>
                </a:lnTo>
                <a:lnTo>
                  <a:pt x="3445463" y="3445463"/>
                </a:lnTo>
                <a:lnTo>
                  <a:pt x="0" y="3445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49088" y="2228178"/>
            <a:ext cx="3445463" cy="3445463"/>
          </a:xfrm>
          <a:custGeom>
            <a:avLst/>
            <a:gdLst/>
            <a:ahLst/>
            <a:cxnLst/>
            <a:rect r="r" b="b" t="t" l="l"/>
            <a:pathLst>
              <a:path h="3445463" w="3445463">
                <a:moveTo>
                  <a:pt x="0" y="0"/>
                </a:moveTo>
                <a:lnTo>
                  <a:pt x="3445462" y="0"/>
                </a:lnTo>
                <a:lnTo>
                  <a:pt x="3445462" y="3445463"/>
                </a:lnTo>
                <a:lnTo>
                  <a:pt x="0" y="3445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33481" y="2286000"/>
            <a:ext cx="3445463" cy="3445463"/>
          </a:xfrm>
          <a:custGeom>
            <a:avLst/>
            <a:gdLst/>
            <a:ahLst/>
            <a:cxnLst/>
            <a:rect r="r" b="b" t="t" l="l"/>
            <a:pathLst>
              <a:path h="3445463" w="3445463">
                <a:moveTo>
                  <a:pt x="0" y="0"/>
                </a:moveTo>
                <a:lnTo>
                  <a:pt x="3445463" y="0"/>
                </a:lnTo>
                <a:lnTo>
                  <a:pt x="3445463" y="3445463"/>
                </a:lnTo>
                <a:lnTo>
                  <a:pt x="0" y="3445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37712" y="6071749"/>
            <a:ext cx="3517243" cy="3520675"/>
          </a:xfrm>
          <a:custGeom>
            <a:avLst/>
            <a:gdLst/>
            <a:ahLst/>
            <a:cxnLst/>
            <a:rect r="r" b="b" t="t" l="l"/>
            <a:pathLst>
              <a:path h="3520675" w="3517243">
                <a:moveTo>
                  <a:pt x="0" y="0"/>
                </a:moveTo>
                <a:lnTo>
                  <a:pt x="3517244" y="0"/>
                </a:lnTo>
                <a:lnTo>
                  <a:pt x="3517244" y="3520675"/>
                </a:lnTo>
                <a:lnTo>
                  <a:pt x="0" y="352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72136" y="6067551"/>
            <a:ext cx="3523207" cy="3524873"/>
          </a:xfrm>
          <a:custGeom>
            <a:avLst/>
            <a:gdLst/>
            <a:ahLst/>
            <a:cxnLst/>
            <a:rect r="r" b="b" t="t" l="l"/>
            <a:pathLst>
              <a:path h="3524873" w="3523207">
                <a:moveTo>
                  <a:pt x="0" y="0"/>
                </a:moveTo>
                <a:lnTo>
                  <a:pt x="3523207" y="0"/>
                </a:lnTo>
                <a:lnTo>
                  <a:pt x="3523207" y="3524873"/>
                </a:lnTo>
                <a:lnTo>
                  <a:pt x="0" y="3524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91410" y="2191963"/>
            <a:ext cx="3633537" cy="3633537"/>
          </a:xfrm>
          <a:custGeom>
            <a:avLst/>
            <a:gdLst/>
            <a:ahLst/>
            <a:cxnLst/>
            <a:rect r="r" b="b" t="t" l="l"/>
            <a:pathLst>
              <a:path h="3633537" w="3633537">
                <a:moveTo>
                  <a:pt x="0" y="0"/>
                </a:moveTo>
                <a:lnTo>
                  <a:pt x="3633537" y="0"/>
                </a:lnTo>
                <a:lnTo>
                  <a:pt x="3633537" y="3633537"/>
                </a:lnTo>
                <a:lnTo>
                  <a:pt x="0" y="36335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49088" y="2191963"/>
            <a:ext cx="3539500" cy="3539500"/>
          </a:xfrm>
          <a:custGeom>
            <a:avLst/>
            <a:gdLst/>
            <a:ahLst/>
            <a:cxnLst/>
            <a:rect r="r" b="b" t="t" l="l"/>
            <a:pathLst>
              <a:path h="3539500" w="3539500">
                <a:moveTo>
                  <a:pt x="0" y="0"/>
                </a:moveTo>
                <a:lnTo>
                  <a:pt x="3539499" y="0"/>
                </a:lnTo>
                <a:lnTo>
                  <a:pt x="3539499" y="3539500"/>
                </a:lnTo>
                <a:lnTo>
                  <a:pt x="0" y="3539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33481" y="2191963"/>
            <a:ext cx="3539500" cy="3539500"/>
          </a:xfrm>
          <a:custGeom>
            <a:avLst/>
            <a:gdLst/>
            <a:ahLst/>
            <a:cxnLst/>
            <a:rect r="r" b="b" t="t" l="l"/>
            <a:pathLst>
              <a:path h="3539500" w="3539500">
                <a:moveTo>
                  <a:pt x="0" y="0"/>
                </a:moveTo>
                <a:lnTo>
                  <a:pt x="3539500" y="0"/>
                </a:lnTo>
                <a:lnTo>
                  <a:pt x="3539500" y="3539500"/>
                </a:lnTo>
                <a:lnTo>
                  <a:pt x="0" y="3539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37712" y="6071749"/>
            <a:ext cx="3526837" cy="3526837"/>
          </a:xfrm>
          <a:custGeom>
            <a:avLst/>
            <a:gdLst/>
            <a:ahLst/>
            <a:cxnLst/>
            <a:rect r="r" b="b" t="t" l="l"/>
            <a:pathLst>
              <a:path h="3526837" w="3526837">
                <a:moveTo>
                  <a:pt x="0" y="0"/>
                </a:moveTo>
                <a:lnTo>
                  <a:pt x="3526837" y="0"/>
                </a:lnTo>
                <a:lnTo>
                  <a:pt x="3526837" y="3526837"/>
                </a:lnTo>
                <a:lnTo>
                  <a:pt x="0" y="35268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72136" y="6067551"/>
            <a:ext cx="3529071" cy="3529071"/>
          </a:xfrm>
          <a:custGeom>
            <a:avLst/>
            <a:gdLst/>
            <a:ahLst/>
            <a:cxnLst/>
            <a:rect r="r" b="b" t="t" l="l"/>
            <a:pathLst>
              <a:path h="3529071" w="3529071">
                <a:moveTo>
                  <a:pt x="0" y="0"/>
                </a:moveTo>
                <a:lnTo>
                  <a:pt x="3529072" y="0"/>
                </a:lnTo>
                <a:lnTo>
                  <a:pt x="3529072" y="3529071"/>
                </a:lnTo>
                <a:lnTo>
                  <a:pt x="0" y="352907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809056" y="876300"/>
            <a:ext cx="12669887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he Seasons Bold"/>
              </a:rPr>
              <a:t>Objetivos do Desenvolvimento Sustentável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0717" y="3132735"/>
            <a:ext cx="17626566" cy="671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2"/>
              </a:lnSpc>
            </a:pPr>
            <a:r>
              <a:rPr lang="en-US" sz="3444">
                <a:solidFill>
                  <a:srgbClr val="FDFAF0"/>
                </a:solidFill>
                <a:latin typeface="The Seasons"/>
              </a:rPr>
              <a:t>Lembro-me vividamente de acordar todos os dias às 8 da manhã só para assistir um episódio de Lucas Silva Silva na TV. Passava tardes inteiras mergulhada em milhares de filmes, uma experiência tão enriquecedora que perdi a conta das produções que já vi. Como acontece com muitas pessoas, o cinema entrou naturalmente na minha vida, mas o amor e a paixão por ele vieram juntos, entrelaçados. Sinto-me completa por isso. Sou uma ávida seguidora das produções cinematográficas e da arte em geral, buscando sempre conhecer e compreender tudo sobre elas.</a:t>
            </a:r>
          </a:p>
          <a:p>
            <a:pPr algn="l">
              <a:lnSpc>
                <a:spcPts val="4822"/>
              </a:lnSpc>
            </a:pPr>
            <a:r>
              <a:rPr lang="en-US" sz="3444">
                <a:solidFill>
                  <a:srgbClr val="FDFAF0"/>
                </a:solidFill>
                <a:latin typeface="The Seasons"/>
              </a:rPr>
              <a:t>Por muitas vezes, essas produções foram meu refúgio, minha única companhia, e até hoje permanecem assim. Elas tocam minha alma, desafiam minha mente e, sem dúvida, sou um exemplo vivo da influência transformadora do cinema.</a:t>
            </a:r>
          </a:p>
          <a:p>
            <a:pPr algn="l">
              <a:lnSpc>
                <a:spcPts val="482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30717" y="500814"/>
            <a:ext cx="15207867" cy="2473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3"/>
              </a:lnSpc>
            </a:pPr>
            <a:r>
              <a:rPr lang="en-US" sz="9992">
                <a:solidFill>
                  <a:srgbClr val="D1B266"/>
                </a:solidFill>
                <a:latin typeface="The Seasons Bold"/>
              </a:rPr>
              <a:t>CONEXÃO DO CINEMA NA MINHA VIDA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371" y="0"/>
            <a:ext cx="9175371" cy="5143500"/>
            <a:chOff x="0" y="0"/>
            <a:chExt cx="3103767" cy="1739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3767" cy="1739900"/>
            </a:xfrm>
            <a:custGeom>
              <a:avLst/>
              <a:gdLst/>
              <a:ahLst/>
              <a:cxnLst/>
              <a:rect r="r" b="b" t="t" l="l"/>
              <a:pathLst>
                <a:path h="1739900" w="3103767">
                  <a:moveTo>
                    <a:pt x="0" y="0"/>
                  </a:moveTo>
                  <a:lnTo>
                    <a:pt x="3103767" y="0"/>
                  </a:lnTo>
                  <a:lnTo>
                    <a:pt x="3103767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04864" y="-175052"/>
            <a:ext cx="2016774" cy="10637104"/>
          </a:xfrm>
          <a:custGeom>
            <a:avLst/>
            <a:gdLst/>
            <a:ahLst/>
            <a:cxnLst/>
            <a:rect r="r" b="b" t="t" l="l"/>
            <a:pathLst>
              <a:path h="10637104" w="2016774">
                <a:moveTo>
                  <a:pt x="0" y="0"/>
                </a:moveTo>
                <a:lnTo>
                  <a:pt x="2016774" y="0"/>
                </a:lnTo>
                <a:lnTo>
                  <a:pt x="2016774" y="10637104"/>
                </a:lnTo>
                <a:lnTo>
                  <a:pt x="0" y="1063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982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5143500"/>
            <a:ext cx="9175371" cy="5143500"/>
            <a:chOff x="0" y="0"/>
            <a:chExt cx="3103767" cy="1739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3767" cy="1739900"/>
            </a:xfrm>
            <a:custGeom>
              <a:avLst/>
              <a:gdLst/>
              <a:ahLst/>
              <a:cxnLst/>
              <a:rect r="r" b="b" t="t" l="l"/>
              <a:pathLst>
                <a:path h="1739900" w="3103767">
                  <a:moveTo>
                    <a:pt x="0" y="0"/>
                  </a:moveTo>
                  <a:lnTo>
                    <a:pt x="3103767" y="0"/>
                  </a:lnTo>
                  <a:lnTo>
                    <a:pt x="3103767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6468628" y="-175052"/>
            <a:ext cx="2016774" cy="10637104"/>
          </a:xfrm>
          <a:custGeom>
            <a:avLst/>
            <a:gdLst/>
            <a:ahLst/>
            <a:cxnLst/>
            <a:rect r="r" b="b" t="t" l="l"/>
            <a:pathLst>
              <a:path h="10637104" w="2016774">
                <a:moveTo>
                  <a:pt x="2016773" y="0"/>
                </a:moveTo>
                <a:lnTo>
                  <a:pt x="0" y="0"/>
                </a:lnTo>
                <a:lnTo>
                  <a:pt x="0" y="10637104"/>
                </a:lnTo>
                <a:lnTo>
                  <a:pt x="2016773" y="10637104"/>
                </a:lnTo>
                <a:lnTo>
                  <a:pt x="20167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982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11910" y="114183"/>
            <a:ext cx="7332090" cy="5029317"/>
          </a:xfrm>
          <a:custGeom>
            <a:avLst/>
            <a:gdLst/>
            <a:ahLst/>
            <a:cxnLst/>
            <a:rect r="r" b="b" t="t" l="l"/>
            <a:pathLst>
              <a:path h="5029317" w="7332090">
                <a:moveTo>
                  <a:pt x="0" y="0"/>
                </a:moveTo>
                <a:lnTo>
                  <a:pt x="7332090" y="0"/>
                </a:lnTo>
                <a:lnTo>
                  <a:pt x="7332090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893" r="0" b="-2289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27737" y="4723917"/>
            <a:ext cx="7324628" cy="9068765"/>
          </a:xfrm>
          <a:custGeom>
            <a:avLst/>
            <a:gdLst/>
            <a:ahLst/>
            <a:cxnLst/>
            <a:rect r="r" b="b" t="t" l="l"/>
            <a:pathLst>
              <a:path h="9068765" w="7324628">
                <a:moveTo>
                  <a:pt x="0" y="0"/>
                </a:moveTo>
                <a:lnTo>
                  <a:pt x="7324628" y="0"/>
                </a:lnTo>
                <a:lnTo>
                  <a:pt x="7324628" y="9068766"/>
                </a:lnTo>
                <a:lnTo>
                  <a:pt x="0" y="9068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14" r="0" b="-391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11910" y="114183"/>
            <a:ext cx="7163156" cy="5029317"/>
          </a:xfrm>
          <a:custGeom>
            <a:avLst/>
            <a:gdLst/>
            <a:ahLst/>
            <a:cxnLst/>
            <a:rect r="r" b="b" t="t" l="l"/>
            <a:pathLst>
              <a:path h="5029317" w="7163156">
                <a:moveTo>
                  <a:pt x="0" y="0"/>
                </a:moveTo>
                <a:lnTo>
                  <a:pt x="7163155" y="0"/>
                </a:lnTo>
                <a:lnTo>
                  <a:pt x="7163155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14" r="0" b="-2121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75881" y="5143500"/>
            <a:ext cx="7428340" cy="9917217"/>
          </a:xfrm>
          <a:custGeom>
            <a:avLst/>
            <a:gdLst/>
            <a:ahLst/>
            <a:cxnLst/>
            <a:rect r="r" b="b" t="t" l="l"/>
            <a:pathLst>
              <a:path h="9917217" w="7428340">
                <a:moveTo>
                  <a:pt x="0" y="0"/>
                </a:moveTo>
                <a:lnTo>
                  <a:pt x="7428340" y="0"/>
                </a:lnTo>
                <a:lnTo>
                  <a:pt x="7428340" y="9917217"/>
                </a:lnTo>
                <a:lnTo>
                  <a:pt x="0" y="9917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80844" y="5142753"/>
            <a:ext cx="6994221" cy="104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5718">
                <a:solidFill>
                  <a:srgbClr val="1F222B"/>
                </a:solidFill>
                <a:latin typeface="The Seasons"/>
              </a:rPr>
              <a:t>Já escutei essa voz....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60563" y="6121460"/>
            <a:ext cx="7367174" cy="398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2"/>
              </a:lnSpc>
            </a:pPr>
            <a:r>
              <a:rPr lang="en-US" sz="3222">
                <a:solidFill>
                  <a:srgbClr val="1F222B"/>
                </a:solidFill>
                <a:latin typeface="Red Hat Display"/>
              </a:rPr>
              <a:t>Um dia, ao assistir TV, reconheci a voz marcante da dubladora Biancar Alencar. Tempo depois, ao acompanhar uma reportagem sobre dublagem, percebi o significado por trás desse trabalho e até mesmo cogitei seguir essa profissão como uma possível trajetória de vida.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24025" y="57033"/>
            <a:ext cx="7428340" cy="446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2"/>
              </a:lnSpc>
            </a:pPr>
            <a:r>
              <a:rPr lang="en-US" sz="2522">
                <a:solidFill>
                  <a:srgbClr val="1F222B"/>
                </a:solidFill>
                <a:latin typeface="Red Hat Display"/>
              </a:rPr>
              <a:t>O dublador Wendel Bezerra, outra figura pela qual nutro admiração, também deixou sua marca em mim. Foi quando reconheci sua voz ao ouvir a narração de uma celebridade famosa, Buddy Valastro, na plataforma Khan Academy. A dublagem, de fato, é o portal através do qual a arte alcança seu ápice em importantes produções, especialmente ao traduzir esse universo para crianças e pessoas não alfabetizadas ou que falam apenas sua língua materna.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91026" y="537562"/>
            <a:ext cx="9382570" cy="8489980"/>
          </a:xfrm>
          <a:custGeom>
            <a:avLst/>
            <a:gdLst/>
            <a:ahLst/>
            <a:cxnLst/>
            <a:rect r="r" b="b" t="t" l="l"/>
            <a:pathLst>
              <a:path h="8489980" w="9382570">
                <a:moveTo>
                  <a:pt x="0" y="0"/>
                </a:moveTo>
                <a:lnTo>
                  <a:pt x="9382570" y="0"/>
                </a:lnTo>
                <a:lnTo>
                  <a:pt x="9382570" y="8489981"/>
                </a:lnTo>
                <a:lnTo>
                  <a:pt x="0" y="8489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5123" y="375637"/>
            <a:ext cx="7172325" cy="182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The Seasons Bold"/>
              </a:rPr>
              <a:t>COM ISSO CRIEI O LIFE IN SCENES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77448" y="2096487"/>
            <a:ext cx="9384632" cy="378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8D440"/>
                </a:solidFill>
                <a:latin typeface="The Seasons Bold"/>
              </a:rPr>
              <a:t>UM PORTAL ONDE OS USUÁRIOS PODEM CONFERIR AS ÚLTIMAS NOVIDADES DO CINEMA E DE SUAS PRODUÇÕES FAVORITAS, ALÉM DE COMPARTILHAR SEUS GOSTOS COM OS ADMINISTRADORES PARA FUTURAS MELHORIAS.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574292"/>
            <a:ext cx="6019172" cy="2955944"/>
            <a:chOff x="0" y="0"/>
            <a:chExt cx="8025563" cy="39412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681913"/>
              <a:ext cx="2891929" cy="3259346"/>
            </a:xfrm>
            <a:custGeom>
              <a:avLst/>
              <a:gdLst/>
              <a:ahLst/>
              <a:cxnLst/>
              <a:rect r="r" b="b" t="t" l="l"/>
              <a:pathLst>
                <a:path h="3259346" w="2891929">
                  <a:moveTo>
                    <a:pt x="0" y="0"/>
                  </a:moveTo>
                  <a:lnTo>
                    <a:pt x="2891929" y="0"/>
                  </a:lnTo>
                  <a:lnTo>
                    <a:pt x="2891929" y="3259346"/>
                  </a:lnTo>
                  <a:lnTo>
                    <a:pt x="0" y="3259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09609" y="0"/>
              <a:ext cx="6715954" cy="1880467"/>
            </a:xfrm>
            <a:custGeom>
              <a:avLst/>
              <a:gdLst/>
              <a:ahLst/>
              <a:cxnLst/>
              <a:rect r="r" b="b" t="t" l="l"/>
              <a:pathLst>
                <a:path h="1880467" w="6715954">
                  <a:moveTo>
                    <a:pt x="0" y="0"/>
                  </a:moveTo>
                  <a:lnTo>
                    <a:pt x="6715954" y="0"/>
                  </a:lnTo>
                  <a:lnTo>
                    <a:pt x="6715954" y="1880467"/>
                  </a:lnTo>
                  <a:lnTo>
                    <a:pt x="0" y="1880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620809" y="6052264"/>
            <a:ext cx="3603726" cy="2057400"/>
          </a:xfrm>
          <a:custGeom>
            <a:avLst/>
            <a:gdLst/>
            <a:ahLst/>
            <a:cxnLst/>
            <a:rect r="r" b="b" t="t" l="l"/>
            <a:pathLst>
              <a:path h="2057400" w="3603726">
                <a:moveTo>
                  <a:pt x="0" y="0"/>
                </a:moveTo>
                <a:lnTo>
                  <a:pt x="3603726" y="0"/>
                </a:lnTo>
                <a:lnTo>
                  <a:pt x="360372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218577" y="4554594"/>
            <a:ext cx="4394733" cy="2975641"/>
            <a:chOff x="0" y="0"/>
            <a:chExt cx="5859645" cy="39675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93016"/>
              <a:ext cx="3186798" cy="3674506"/>
            </a:xfrm>
            <a:custGeom>
              <a:avLst/>
              <a:gdLst/>
              <a:ahLst/>
              <a:cxnLst/>
              <a:rect r="r" b="b" t="t" l="l"/>
              <a:pathLst>
                <a:path h="3674506" w="3186798">
                  <a:moveTo>
                    <a:pt x="0" y="0"/>
                  </a:moveTo>
                  <a:lnTo>
                    <a:pt x="3186798" y="0"/>
                  </a:lnTo>
                  <a:lnTo>
                    <a:pt x="3186798" y="3674506"/>
                  </a:lnTo>
                  <a:lnTo>
                    <a:pt x="0" y="3674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505009" y="0"/>
              <a:ext cx="3354636" cy="3868028"/>
            </a:xfrm>
            <a:custGeom>
              <a:avLst/>
              <a:gdLst/>
              <a:ahLst/>
              <a:cxnLst/>
              <a:rect r="r" b="b" t="t" l="l"/>
              <a:pathLst>
                <a:path h="3868028" w="3354636">
                  <a:moveTo>
                    <a:pt x="0" y="0"/>
                  </a:moveTo>
                  <a:lnTo>
                    <a:pt x="3354636" y="0"/>
                  </a:lnTo>
                  <a:lnTo>
                    <a:pt x="3354636" y="3868028"/>
                  </a:lnTo>
                  <a:lnTo>
                    <a:pt x="0" y="3868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06805" y="238125"/>
            <a:ext cx="11178964" cy="303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6"/>
              </a:lnSpc>
            </a:pPr>
            <a:r>
              <a:rPr lang="en-US" sz="12211">
                <a:solidFill>
                  <a:srgbClr val="D1B266"/>
                </a:solidFill>
                <a:latin typeface="The Seasons Bold"/>
              </a:rPr>
              <a:t>CONVERSA TÉCNICA....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805" y="3201394"/>
            <a:ext cx="6741067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DFAF0"/>
                </a:solidFill>
                <a:latin typeface="Red Hat Display"/>
              </a:rPr>
              <a:t>TÉCNOLOGIAS ULTILIZADAS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2001" y="712476"/>
            <a:ext cx="17078562" cy="8862049"/>
            <a:chOff x="0" y="0"/>
            <a:chExt cx="5777192" cy="29977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77192" cy="2997779"/>
            </a:xfrm>
            <a:custGeom>
              <a:avLst/>
              <a:gdLst/>
              <a:ahLst/>
              <a:cxnLst/>
              <a:rect r="r" b="b" t="t" l="l"/>
              <a:pathLst>
                <a:path h="2997779" w="5777192">
                  <a:moveTo>
                    <a:pt x="0" y="0"/>
                  </a:moveTo>
                  <a:lnTo>
                    <a:pt x="5777192" y="0"/>
                  </a:lnTo>
                  <a:lnTo>
                    <a:pt x="5777192" y="2997779"/>
                  </a:lnTo>
                  <a:lnTo>
                    <a:pt x="0" y="2997779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796894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91106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1468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0702" y="2888670"/>
            <a:ext cx="15608598" cy="6223823"/>
          </a:xfrm>
          <a:custGeom>
            <a:avLst/>
            <a:gdLst/>
            <a:ahLst/>
            <a:cxnLst/>
            <a:rect r="r" b="b" t="t" l="l"/>
            <a:pathLst>
              <a:path h="6223823" w="15608598">
                <a:moveTo>
                  <a:pt x="0" y="0"/>
                </a:moveTo>
                <a:lnTo>
                  <a:pt x="15608598" y="0"/>
                </a:lnTo>
                <a:lnTo>
                  <a:pt x="15608598" y="6223823"/>
                </a:lnTo>
                <a:lnTo>
                  <a:pt x="0" y="6223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071" r="0" b="-807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21322"/>
            <a:ext cx="1984428" cy="148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53"/>
              </a:lnSpc>
            </a:pPr>
            <a:r>
              <a:rPr lang="en-US" sz="8037">
                <a:solidFill>
                  <a:srgbClr val="000000"/>
                </a:solidFill>
                <a:latin typeface="The Seasons Bold"/>
              </a:rPr>
              <a:t>DER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215" y="1951473"/>
            <a:ext cx="12870525" cy="144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9"/>
              </a:lnSpc>
            </a:pPr>
            <a:r>
              <a:rPr lang="en-US" sz="10771">
                <a:solidFill>
                  <a:srgbClr val="D1B266"/>
                </a:solidFill>
                <a:latin typeface="The Seasons Bold"/>
              </a:rPr>
              <a:t>AGRADECIMENTOS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016867"/>
            <a:ext cx="18288000" cy="1270133"/>
            <a:chOff x="0" y="0"/>
            <a:chExt cx="6186311" cy="429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6311" cy="429650"/>
            </a:xfrm>
            <a:custGeom>
              <a:avLst/>
              <a:gdLst/>
              <a:ahLst/>
              <a:cxnLst/>
              <a:rect r="r" b="b" t="t" l="l"/>
              <a:pathLst>
                <a:path h="42965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9650"/>
                  </a:lnTo>
                  <a:lnTo>
                    <a:pt x="0" y="429650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685649" y="-368661"/>
            <a:ext cx="5556875" cy="10020595"/>
          </a:xfrm>
          <a:custGeom>
            <a:avLst/>
            <a:gdLst/>
            <a:ahLst/>
            <a:cxnLst/>
            <a:rect r="r" b="b" t="t" l="l"/>
            <a:pathLst>
              <a:path h="10020595" w="5556875">
                <a:moveTo>
                  <a:pt x="0" y="0"/>
                </a:moveTo>
                <a:lnTo>
                  <a:pt x="5556875" y="0"/>
                </a:lnTo>
                <a:lnTo>
                  <a:pt x="5556875" y="10020594"/>
                </a:lnTo>
                <a:lnTo>
                  <a:pt x="0" y="1002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31777" y="5030754"/>
            <a:ext cx="8506868" cy="4516374"/>
          </a:xfrm>
          <a:custGeom>
            <a:avLst/>
            <a:gdLst/>
            <a:ahLst/>
            <a:cxnLst/>
            <a:rect r="r" b="b" t="t" l="l"/>
            <a:pathLst>
              <a:path h="4516374" w="8506868">
                <a:moveTo>
                  <a:pt x="0" y="0"/>
                </a:moveTo>
                <a:lnTo>
                  <a:pt x="8506868" y="0"/>
                </a:lnTo>
                <a:lnTo>
                  <a:pt x="8506868" y="4516373"/>
                </a:lnTo>
                <a:lnTo>
                  <a:pt x="0" y="4516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10450" y="-598347"/>
            <a:ext cx="4739039" cy="4661491"/>
          </a:xfrm>
          <a:custGeom>
            <a:avLst/>
            <a:gdLst/>
            <a:ahLst/>
            <a:cxnLst/>
            <a:rect r="r" b="b" t="t" l="l"/>
            <a:pathLst>
              <a:path h="4661491" w="4739039">
                <a:moveTo>
                  <a:pt x="0" y="0"/>
                </a:moveTo>
                <a:lnTo>
                  <a:pt x="4739039" y="0"/>
                </a:lnTo>
                <a:lnTo>
                  <a:pt x="4739039" y="4661491"/>
                </a:lnTo>
                <a:lnTo>
                  <a:pt x="0" y="4661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553828" y="4324103"/>
            <a:ext cx="4368188" cy="5200223"/>
          </a:xfrm>
          <a:custGeom>
            <a:avLst/>
            <a:gdLst/>
            <a:ahLst/>
            <a:cxnLst/>
            <a:rect r="r" b="b" t="t" l="l"/>
            <a:pathLst>
              <a:path h="5200223" w="4368188">
                <a:moveTo>
                  <a:pt x="4368188" y="0"/>
                </a:moveTo>
                <a:lnTo>
                  <a:pt x="0" y="0"/>
                </a:lnTo>
                <a:lnTo>
                  <a:pt x="0" y="5200223"/>
                </a:lnTo>
                <a:lnTo>
                  <a:pt x="4368188" y="5200223"/>
                </a:lnTo>
                <a:lnTo>
                  <a:pt x="43681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DAGHOn3L6yI</dc:identifier>
  <dcterms:modified xsi:type="dcterms:W3CDTF">2011-08-01T06:04:30Z</dcterms:modified>
  <cp:revision>1</cp:revision>
  <dc:title>Life in scenes</dc:title>
</cp:coreProperties>
</file>